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7" r:id="rId6"/>
    <p:sldId id="266" r:id="rId7"/>
    <p:sldId id="263" r:id="rId8"/>
    <p:sldId id="264" r:id="rId9"/>
    <p:sldId id="265" r:id="rId10"/>
    <p:sldId id="26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C0297D-CAEA-BE48-AE95-BCD4229AAE52}" v="15" dt="2024-12-09T06:04:34.23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587"/>
    <p:restoredTop sz="94641"/>
  </p:normalViewPr>
  <p:slideViewPr>
    <p:cSldViewPr snapToGrid="0">
      <p:cViewPr varScale="1">
        <p:scale>
          <a:sx n="194" d="100"/>
          <a:sy n="194" d="100"/>
        </p:scale>
        <p:origin x="216" y="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C47E0D-918B-BF4F-9458-D6D45DBB4152}" type="datetimeFigureOut">
              <a:rPr lang="en-US" smtClean="0"/>
              <a:t>12/8/24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F7C0D2-3661-F44F-8225-50A92F6354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3166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F7C0D2-3661-F44F-8225-50A92F6354D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4747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ACC26-0432-11BA-4FB2-1532C8F355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216D0E-3E69-17C7-16CF-3861DD38E7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9C1D01-8A0A-6A7B-856E-040D96A496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3A46C-3DFB-2246-AD72-68D5FFEA1204}" type="datetimeFigureOut">
              <a:rPr lang="en-US" smtClean="0"/>
              <a:t>12/8/24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7541C2-A2AE-99A5-095C-27C27922CB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3E4165-DC4F-9344-269F-B149C31F57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5D61E-8D3C-8A47-AA7E-BE0089C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984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DDF51-132C-C6FE-BC89-4BC919D73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D1F232-84AB-B437-13DF-954EA80281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534114-73DE-66C9-7F70-5F472E1353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3A46C-3DFB-2246-AD72-68D5FFEA1204}" type="datetimeFigureOut">
              <a:rPr lang="en-US" smtClean="0"/>
              <a:t>12/8/24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108D95-01C9-5354-4727-276FC6AE69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AABE79-DA7C-2A1C-4069-1DAAD8392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5D61E-8D3C-8A47-AA7E-BE0089C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1713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4B1692A-A526-66DD-4862-C9D0CCFC3D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A6548B-C14C-7759-04D0-9177AEBAA6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3D15C-C593-7D9C-7E8C-00D70307AC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3A46C-3DFB-2246-AD72-68D5FFEA1204}" type="datetimeFigureOut">
              <a:rPr lang="en-US" smtClean="0"/>
              <a:t>12/8/24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703F7A-2093-2EAD-9529-102507D82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CF6C16-C658-1D9A-5D30-1C4C2FA0D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5D61E-8D3C-8A47-AA7E-BE0089C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1106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58AAD-3B45-EE2E-5856-C097D314D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DDA9ED-CE64-D0EC-81FB-854170AB9D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90D55D-8646-742E-250D-79C370EE7E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3A46C-3DFB-2246-AD72-68D5FFEA1204}" type="datetimeFigureOut">
              <a:rPr lang="en-US" smtClean="0"/>
              <a:t>12/8/24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AD98B0-35D4-25EE-767B-1DFA66728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125C0B-709E-ECA2-DECE-48CAC1F14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5D61E-8D3C-8A47-AA7E-BE0089C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135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38331-4438-F241-BB96-D899E78A71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5F5F9E-CAE7-6011-5DDA-3B392CFBA2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86A5F1-FB62-FAB4-510C-2C54FAE8E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3A46C-3DFB-2246-AD72-68D5FFEA1204}" type="datetimeFigureOut">
              <a:rPr lang="en-US" smtClean="0"/>
              <a:t>12/8/24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51A837-65B3-AE6C-4E63-2357967D4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D43B15-345E-ECE8-FC14-5C8229CCD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5D61E-8D3C-8A47-AA7E-BE0089C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8447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90566-39F4-44F3-1191-924221D2A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6342BA-24B6-1B3E-BB3F-4DFC9E41A1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E0F250-631C-7C89-48C0-715CF1B9E4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A18DEA-17CC-D70B-CE8B-8F3E08173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3A46C-3DFB-2246-AD72-68D5FFEA1204}" type="datetimeFigureOut">
              <a:rPr lang="en-US" smtClean="0"/>
              <a:t>12/8/24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4C557E-7A85-729B-F009-C474556F9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24B530-4602-3215-5541-79AC97956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5D61E-8D3C-8A47-AA7E-BE0089C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7666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BE0CC-A9B6-76CA-0C85-F79D7DC1E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CCDE23-569D-7FD0-FD3C-75EF535CE4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7C8748-84DB-0166-7931-F6D0B61935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871FDF-BB45-271D-1190-AF60111B8B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9BBCC8-3672-54AB-A8B9-6D97943B7D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96DD15B-868F-4E48-8573-F8BAF58601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3A46C-3DFB-2246-AD72-68D5FFEA1204}" type="datetimeFigureOut">
              <a:rPr lang="en-US" smtClean="0"/>
              <a:t>12/8/24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E06BC84-58B4-343F-5E74-3516E0C27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CD5D83-4C64-1824-D660-156D16D1F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5D61E-8D3C-8A47-AA7E-BE0089C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7129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023AC-6047-6742-2489-76C1F19A3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C305847-4A24-D84D-D72B-1F16C9FE1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3A46C-3DFB-2246-AD72-68D5FFEA1204}" type="datetimeFigureOut">
              <a:rPr lang="en-US" smtClean="0"/>
              <a:t>12/8/24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3F3726-3DA5-0CC8-1957-C5B4449DEB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E85D34-6122-8D29-05F4-24E7FA429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5D61E-8D3C-8A47-AA7E-BE0089C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9964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17EDF1-3E7B-DCE8-5774-4C52988D15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3A46C-3DFB-2246-AD72-68D5FFEA1204}" type="datetimeFigureOut">
              <a:rPr lang="en-US" smtClean="0"/>
              <a:t>12/8/24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8D3D98-359D-76F0-7E1B-170266F63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7FAF5D-E934-B018-D5A1-E29A7AAA4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5D61E-8D3C-8A47-AA7E-BE0089C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4455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8C9D73-BB5C-BDDB-172B-08D5A433A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21CE5B-9638-7057-A987-BF7EA139CE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351B4E-96F6-68AB-5CE0-973203CACC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38E96B-C25B-C2DA-3ED9-6AC7249E5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3A46C-3DFB-2246-AD72-68D5FFEA1204}" type="datetimeFigureOut">
              <a:rPr lang="en-US" smtClean="0"/>
              <a:t>12/8/24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0586E9-96CF-F8B6-AD54-C393CE1D25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581B5E-1323-5500-066B-DEFB90786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5D61E-8D3C-8A47-AA7E-BE0089C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2321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7D66EF-C730-1D81-8A0F-9BF86A49E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C4792C3-88BE-C234-8E1C-FF445D89D0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0596B7-72D0-3182-48BF-4B91632D19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0495C8-D43C-B496-4971-835EE03E2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3A46C-3DFB-2246-AD72-68D5FFEA1204}" type="datetimeFigureOut">
              <a:rPr lang="en-US" smtClean="0"/>
              <a:t>12/8/24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6C69ED-5A65-5FFF-D48D-C29BFF868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292776-2E5C-9173-90D3-4CF757CCD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5D61E-8D3C-8A47-AA7E-BE0089C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7847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163615-0BD9-9CF3-0F32-D70FB5EC6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31A6F5-44A4-9FFE-AF8B-BF539222EB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A0DA96-7E03-B246-FF3A-21A562BD18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823A46C-3DFB-2246-AD72-68D5FFEA1204}" type="datetimeFigureOut">
              <a:rPr lang="en-US" smtClean="0"/>
              <a:t>12/8/24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EAAE13-4745-6DCD-4C3F-C6EF524B55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563D79-4EBF-0126-11F7-C4D615A25B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4F5D61E-8D3C-8A47-AA7E-BE0089C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7833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Staples_High_School,_Westport,_CT.jpg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ft.vanderbilt.edu/2012/09/grading-workshop/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c/3.0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fabola/36496334095" TargetMode="External"/><Relationship Id="rId7" Type="http://schemas.openxmlformats.org/officeDocument/2006/relationships/hyperlink" Target="https://creativecommons.org/licenses/by-sa/3.0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/3.0/" TargetMode="External"/><Relationship Id="rId5" Type="http://schemas.openxmlformats.org/officeDocument/2006/relationships/hyperlink" Target="https://www.flickr.com/photos/pagedooley/13905987989/" TargetMode="External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cademy.hsoub.com/devops/servers/databases/%D9%85%D9%82%D8%A7%D8%B1%D9%86%D8%A9-%D8%A8%D9%8A%D9%86-%D8%A3%D9%86%D8%B8%D9%85%D8%A9-%D8%A5%D8%AF%D8%A7%D8%B1%D8%A9-%D9%82%D9%88%D8%A7%D8%B9%D8%AF-%D8%A7%D9%84%D8%A8%D9%8A%D8%A7%D9%86%D8%A7%D8%AA-%D8%A7%D9%84%D8%B9%D9%84%D8%A7%D9%82%D9%8A%D8%A9-sqlite-%D9%85%D8%B9-mysql-%D9%85%D8%B9-postgresql-r72/" TargetMode="External"/><Relationship Id="rId7" Type="http://schemas.openxmlformats.org/officeDocument/2006/relationships/hyperlink" Target="https://creativecommons.org/licenses/by-nc-sa/3.0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nc-nd/3.0/" TargetMode="External"/><Relationship Id="rId5" Type="http://schemas.openxmlformats.org/officeDocument/2006/relationships/hyperlink" Target="https://damiandeluca.com.ar/5-caracteristicas-de-react-que-deberias-conocer" TargetMode="Externa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59EF30C2-29AC-4A0D-BC0A-A679CF113E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Freeform 13">
            <a:extLst>
              <a:ext uri="{FF2B5EF4-FFF2-40B4-BE49-F238E27FC236}">
                <a16:creationId xmlns:a16="http://schemas.microsoft.com/office/drawing/2014/main" id="{9C682A1A-5B2D-4111-BBD6-620165633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00500" y="1087403"/>
            <a:ext cx="8191500" cy="5770597"/>
          </a:xfrm>
          <a:custGeom>
            <a:avLst/>
            <a:gdLst>
              <a:gd name="connsiteX0" fmla="*/ 4929467 w 8191500"/>
              <a:gd name="connsiteY0" fmla="*/ 0 h 5770597"/>
              <a:gd name="connsiteX1" fmla="*/ 8065066 w 8191500"/>
              <a:gd name="connsiteY1" fmla="*/ 1118513 h 5770597"/>
              <a:gd name="connsiteX2" fmla="*/ 8191500 w 8191500"/>
              <a:gd name="connsiteY2" fmla="*/ 1227339 h 5770597"/>
              <a:gd name="connsiteX3" fmla="*/ 8191500 w 8191500"/>
              <a:gd name="connsiteY3" fmla="*/ 5770597 h 5770597"/>
              <a:gd name="connsiteX4" fmla="*/ 79523 w 8191500"/>
              <a:gd name="connsiteY4" fmla="*/ 5770597 h 5770597"/>
              <a:gd name="connsiteX5" fmla="*/ 56799 w 8191500"/>
              <a:gd name="connsiteY5" fmla="*/ 5644158 h 5770597"/>
              <a:gd name="connsiteX6" fmla="*/ 0 w 8191500"/>
              <a:gd name="connsiteY6" fmla="*/ 4898209 h 5770597"/>
              <a:gd name="connsiteX7" fmla="*/ 4929467 w 8191500"/>
              <a:gd name="connsiteY7" fmla="*/ 0 h 5770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191500" h="5770597">
                <a:moveTo>
                  <a:pt x="4929467" y="0"/>
                </a:moveTo>
                <a:cubicBezTo>
                  <a:pt x="6120547" y="0"/>
                  <a:pt x="7212963" y="419755"/>
                  <a:pt x="8065066" y="1118513"/>
                </a:cubicBezTo>
                <a:lnTo>
                  <a:pt x="8191500" y="1227339"/>
                </a:lnTo>
                <a:lnTo>
                  <a:pt x="8191500" y="5770597"/>
                </a:lnTo>
                <a:lnTo>
                  <a:pt x="79523" y="5770597"/>
                </a:lnTo>
                <a:lnTo>
                  <a:pt x="56799" y="5644158"/>
                </a:lnTo>
                <a:cubicBezTo>
                  <a:pt x="19398" y="5400934"/>
                  <a:pt x="0" y="5151822"/>
                  <a:pt x="0" y="4898209"/>
                </a:cubicBezTo>
                <a:cubicBezTo>
                  <a:pt x="0" y="2193003"/>
                  <a:pt x="2206998" y="0"/>
                  <a:pt x="492946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FE7AB1-8CD3-FCE8-A007-107BDA32DD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93520" y="2744662"/>
            <a:ext cx="6589707" cy="2387600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CubCourses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432DCC-492F-F07E-72F8-A864917742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93520" y="5224337"/>
            <a:ext cx="6589707" cy="1329443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By Akhil Devarasetty and Brandon Jia</a:t>
            </a: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266A0658-1CC4-4B0D-AAB7-A702286AFB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6241" y="183933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A04F1504-431A-4D86-9091-AE7E4B3337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2348" y="1"/>
            <a:ext cx="2279742" cy="1267785"/>
          </a:xfrm>
          <a:custGeom>
            <a:avLst/>
            <a:gdLst>
              <a:gd name="connsiteX0" fmla="*/ 0 w 2279742"/>
              <a:gd name="connsiteY0" fmla="*/ 0 h 1267785"/>
              <a:gd name="connsiteX1" fmla="*/ 138700 w 2279742"/>
              <a:gd name="connsiteY1" fmla="*/ 0 h 1267785"/>
              <a:gd name="connsiteX2" fmla="*/ 138700 w 2279742"/>
              <a:gd name="connsiteY2" fmla="*/ 1078193 h 1267785"/>
              <a:gd name="connsiteX3" fmla="*/ 2002733 w 2279742"/>
              <a:gd name="connsiteY3" fmla="*/ 0 h 1267785"/>
              <a:gd name="connsiteX4" fmla="*/ 2279742 w 2279742"/>
              <a:gd name="connsiteY4" fmla="*/ 0 h 1267785"/>
              <a:gd name="connsiteX5" fmla="*/ 104026 w 2279742"/>
              <a:gd name="connsiteY5" fmla="*/ 1258503 h 1267785"/>
              <a:gd name="connsiteX6" fmla="*/ 69351 w 2279742"/>
              <a:gd name="connsiteY6" fmla="*/ 1267785 h 1267785"/>
              <a:gd name="connsiteX7" fmla="*/ 0 w 2279742"/>
              <a:gd name="connsiteY7" fmla="*/ 1198436 h 1267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79742" h="1267785">
                <a:moveTo>
                  <a:pt x="0" y="0"/>
                </a:moveTo>
                <a:lnTo>
                  <a:pt x="138700" y="0"/>
                </a:lnTo>
                <a:lnTo>
                  <a:pt x="138700" y="1078193"/>
                </a:lnTo>
                <a:lnTo>
                  <a:pt x="2002733" y="0"/>
                </a:lnTo>
                <a:lnTo>
                  <a:pt x="2279742" y="0"/>
                </a:lnTo>
                <a:lnTo>
                  <a:pt x="104026" y="1258503"/>
                </a:lnTo>
                <a:cubicBezTo>
                  <a:pt x="93484" y="1264595"/>
                  <a:pt x="81523" y="1267796"/>
                  <a:pt x="69351" y="1267785"/>
                </a:cubicBezTo>
                <a:cubicBezTo>
                  <a:pt x="31049" y="1267785"/>
                  <a:pt x="0" y="1236737"/>
                  <a:pt x="0" y="1198436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EA804283-B929-4503-802F-4585376E2B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AD3811F5-514E-49A4-B382-673ED228A4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69044" y="514898"/>
            <a:ext cx="2393351" cy="232842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3" name="Freeform: Shape 62">
            <a:extLst>
              <a:ext uri="{FF2B5EF4-FFF2-40B4-BE49-F238E27FC236}">
                <a16:creationId xmlns:a16="http://schemas.microsoft.com/office/drawing/2014/main" id="{067AD921-1CEE-4C1B-9AA3-C66D908DD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49740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5" name="Arc 64">
            <a:extLst>
              <a:ext uri="{FF2B5EF4-FFF2-40B4-BE49-F238E27FC236}">
                <a16:creationId xmlns:a16="http://schemas.microsoft.com/office/drawing/2014/main" id="{C36A08F5-3B56-47C5-A371-9187BE56E1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539683" y="4203427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21038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89ED1AA-8684-4D37-B208-8777E1A77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Graphic 33">
            <a:extLst>
              <a:ext uri="{FF2B5EF4-FFF2-40B4-BE49-F238E27FC236}">
                <a16:creationId xmlns:a16="http://schemas.microsoft.com/office/drawing/2014/main" id="{4180E01B-B1F4-437C-807D-1C930718E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10784" y="0"/>
            <a:ext cx="9570431" cy="6858000"/>
          </a:xfrm>
          <a:custGeom>
            <a:avLst/>
            <a:gdLst>
              <a:gd name="connsiteX0" fmla="*/ 7178288 w 7187261"/>
              <a:gd name="connsiteY0" fmla="*/ 2604802 h 5150263"/>
              <a:gd name="connsiteX1" fmla="*/ 7169335 w 7187261"/>
              <a:gd name="connsiteY1" fmla="*/ 2328577 h 5150263"/>
              <a:gd name="connsiteX2" fmla="*/ 7060845 w 7187261"/>
              <a:gd name="connsiteY2" fmla="*/ 1661160 h 5150263"/>
              <a:gd name="connsiteX3" fmla="*/ 6212263 w 7187261"/>
              <a:gd name="connsiteY3" fmla="*/ 243840 h 5150263"/>
              <a:gd name="connsiteX4" fmla="*/ 5953564 w 7187261"/>
              <a:gd name="connsiteY4" fmla="*/ 0 h 5150263"/>
              <a:gd name="connsiteX5" fmla="*/ 1408615 w 7187261"/>
              <a:gd name="connsiteY5" fmla="*/ 0 h 5150263"/>
              <a:gd name="connsiteX6" fmla="*/ 805111 w 7187261"/>
              <a:gd name="connsiteY6" fmla="*/ 676275 h 5150263"/>
              <a:gd name="connsiteX7" fmla="*/ 104928 w 7187261"/>
              <a:gd name="connsiteY7" fmla="*/ 2183035 h 5150263"/>
              <a:gd name="connsiteX8" fmla="*/ 51588 w 7187261"/>
              <a:gd name="connsiteY8" fmla="*/ 2400014 h 5150263"/>
              <a:gd name="connsiteX9" fmla="*/ 41301 w 7187261"/>
              <a:gd name="connsiteY9" fmla="*/ 2424208 h 5150263"/>
              <a:gd name="connsiteX10" fmla="*/ 119692 w 7187261"/>
              <a:gd name="connsiteY10" fmla="*/ 1834801 h 5150263"/>
              <a:gd name="connsiteX11" fmla="*/ 870071 w 7187261"/>
              <a:gd name="connsiteY11" fmla="*/ 462248 h 5150263"/>
              <a:gd name="connsiteX12" fmla="*/ 1389279 w 7187261"/>
              <a:gd name="connsiteY12" fmla="*/ 476 h 5150263"/>
              <a:gd name="connsiteX13" fmla="*/ 1320223 w 7187261"/>
              <a:gd name="connsiteY13" fmla="*/ 476 h 5150263"/>
              <a:gd name="connsiteX14" fmla="*/ 423158 w 7187261"/>
              <a:gd name="connsiteY14" fmla="*/ 989743 h 5150263"/>
              <a:gd name="connsiteX15" fmla="*/ 25585 w 7187261"/>
              <a:gd name="connsiteY15" fmla="*/ 2113693 h 5150263"/>
              <a:gd name="connsiteX16" fmla="*/ 2344 w 7187261"/>
              <a:gd name="connsiteY16" fmla="*/ 2725865 h 5150263"/>
              <a:gd name="connsiteX17" fmla="*/ 447256 w 7187261"/>
              <a:gd name="connsiteY17" fmla="*/ 4210717 h 5150263"/>
              <a:gd name="connsiteX18" fmla="*/ 1138962 w 7187261"/>
              <a:gd name="connsiteY18" fmla="*/ 4988910 h 5150263"/>
              <a:gd name="connsiteX19" fmla="*/ 1348512 w 7187261"/>
              <a:gd name="connsiteY19" fmla="*/ 5146834 h 5150263"/>
              <a:gd name="connsiteX20" fmla="*/ 1422712 w 7187261"/>
              <a:gd name="connsiteY20" fmla="*/ 5146834 h 5150263"/>
              <a:gd name="connsiteX21" fmla="*/ 480594 w 7187261"/>
              <a:gd name="connsiteY21" fmla="*/ 4187952 h 5150263"/>
              <a:gd name="connsiteX22" fmla="*/ 398679 w 7187261"/>
              <a:gd name="connsiteY22" fmla="*/ 4046125 h 5150263"/>
              <a:gd name="connsiteX23" fmla="*/ 411823 w 7187261"/>
              <a:gd name="connsiteY23" fmla="*/ 4053078 h 5150263"/>
              <a:gd name="connsiteX24" fmla="*/ 1439380 w 7187261"/>
              <a:gd name="connsiteY24" fmla="*/ 5147405 h 5150263"/>
              <a:gd name="connsiteX25" fmla="*/ 5710010 w 7187261"/>
              <a:gd name="connsiteY25" fmla="*/ 5150263 h 5150263"/>
              <a:gd name="connsiteX26" fmla="*/ 5999665 w 7187261"/>
              <a:gd name="connsiteY26" fmla="*/ 4910900 h 5150263"/>
              <a:gd name="connsiteX27" fmla="*/ 6954165 w 7187261"/>
              <a:gd name="connsiteY27" fmla="*/ 3545777 h 5150263"/>
              <a:gd name="connsiteX28" fmla="*/ 7137712 w 7187261"/>
              <a:gd name="connsiteY28" fmla="*/ 2799207 h 5150263"/>
              <a:gd name="connsiteX29" fmla="*/ 7142951 w 7187261"/>
              <a:gd name="connsiteY29" fmla="*/ 2754535 h 5150263"/>
              <a:gd name="connsiteX30" fmla="*/ 7149428 w 7187261"/>
              <a:gd name="connsiteY30" fmla="*/ 2774823 h 5150263"/>
              <a:gd name="connsiteX31" fmla="*/ 7066465 w 7187261"/>
              <a:gd name="connsiteY31" fmla="*/ 3465672 h 5150263"/>
              <a:gd name="connsiteX32" fmla="*/ 6452578 w 7187261"/>
              <a:gd name="connsiteY32" fmla="*/ 4552760 h 5150263"/>
              <a:gd name="connsiteX33" fmla="*/ 5752110 w 7187261"/>
              <a:gd name="connsiteY33" fmla="*/ 5150263 h 5150263"/>
              <a:gd name="connsiteX34" fmla="*/ 5827643 w 7187261"/>
              <a:gd name="connsiteY34" fmla="*/ 5150263 h 5150263"/>
              <a:gd name="connsiteX35" fmla="*/ 6642793 w 7187261"/>
              <a:gd name="connsiteY35" fmla="*/ 4389406 h 5150263"/>
              <a:gd name="connsiteX36" fmla="*/ 7102469 w 7187261"/>
              <a:gd name="connsiteY36" fmla="*/ 3490817 h 5150263"/>
              <a:gd name="connsiteX37" fmla="*/ 7187242 w 7187261"/>
              <a:gd name="connsiteY37" fmla="*/ 2990183 h 5150263"/>
              <a:gd name="connsiteX38" fmla="*/ 7178288 w 7187261"/>
              <a:gd name="connsiteY38" fmla="*/ 2604802 h 5150263"/>
              <a:gd name="connsiteX39" fmla="*/ 6342565 w 7187261"/>
              <a:gd name="connsiteY39" fmla="*/ 441389 h 5150263"/>
              <a:gd name="connsiteX40" fmla="*/ 7126567 w 7187261"/>
              <a:gd name="connsiteY40" fmla="*/ 2355056 h 5150263"/>
              <a:gd name="connsiteX41" fmla="*/ 6342565 w 7187261"/>
              <a:gd name="connsiteY41" fmla="*/ 441389 h 51502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7187261" h="5150263">
                <a:moveTo>
                  <a:pt x="7178288" y="2604802"/>
                </a:moveTo>
                <a:cubicBezTo>
                  <a:pt x="7168763" y="2513076"/>
                  <a:pt x="7174478" y="2420684"/>
                  <a:pt x="7169335" y="2328577"/>
                </a:cubicBezTo>
                <a:cubicBezTo>
                  <a:pt x="7156952" y="2102882"/>
                  <a:pt x="7120586" y="1879149"/>
                  <a:pt x="7060845" y="1661160"/>
                </a:cubicBezTo>
                <a:cubicBezTo>
                  <a:pt x="6910588" y="1121007"/>
                  <a:pt x="6617428" y="631374"/>
                  <a:pt x="6212263" y="243840"/>
                </a:cubicBezTo>
                <a:cubicBezTo>
                  <a:pt x="6126538" y="162496"/>
                  <a:pt x="6040813" y="80201"/>
                  <a:pt x="5953564" y="0"/>
                </a:cubicBezTo>
                <a:lnTo>
                  <a:pt x="1408615" y="0"/>
                </a:lnTo>
                <a:cubicBezTo>
                  <a:pt x="1180967" y="200316"/>
                  <a:pt x="978332" y="427387"/>
                  <a:pt x="805111" y="676275"/>
                </a:cubicBezTo>
                <a:cubicBezTo>
                  <a:pt x="481261" y="1136523"/>
                  <a:pt x="252089" y="1640872"/>
                  <a:pt x="104928" y="2183035"/>
                </a:cubicBezTo>
                <a:cubicBezTo>
                  <a:pt x="85878" y="2254853"/>
                  <a:pt x="69495" y="2327720"/>
                  <a:pt x="51588" y="2400014"/>
                </a:cubicBezTo>
                <a:cubicBezTo>
                  <a:pt x="49683" y="2407634"/>
                  <a:pt x="51588" y="2416969"/>
                  <a:pt x="41301" y="2424208"/>
                </a:cubicBezTo>
                <a:cubicBezTo>
                  <a:pt x="45900" y="2225469"/>
                  <a:pt x="72186" y="2027834"/>
                  <a:pt x="119692" y="1834801"/>
                </a:cubicBezTo>
                <a:cubicBezTo>
                  <a:pt x="247993" y="1310926"/>
                  <a:pt x="506121" y="857726"/>
                  <a:pt x="870071" y="462248"/>
                </a:cubicBezTo>
                <a:cubicBezTo>
                  <a:pt x="1027729" y="291823"/>
                  <a:pt x="1201617" y="137169"/>
                  <a:pt x="1389279" y="476"/>
                </a:cubicBezTo>
                <a:lnTo>
                  <a:pt x="1320223" y="476"/>
                </a:lnTo>
                <a:cubicBezTo>
                  <a:pt x="960844" y="274320"/>
                  <a:pt x="656330" y="599123"/>
                  <a:pt x="423158" y="989743"/>
                </a:cubicBezTo>
                <a:cubicBezTo>
                  <a:pt x="215608" y="1337596"/>
                  <a:pt x="80258" y="1711357"/>
                  <a:pt x="25585" y="2113693"/>
                </a:cubicBezTo>
                <a:cubicBezTo>
                  <a:pt x="-2705" y="2316480"/>
                  <a:pt x="-2228" y="2521077"/>
                  <a:pt x="2344" y="2725865"/>
                </a:cubicBezTo>
                <a:cubicBezTo>
                  <a:pt x="14155" y="3261932"/>
                  <a:pt x="170650" y="3754565"/>
                  <a:pt x="447256" y="4210717"/>
                </a:cubicBezTo>
                <a:cubicBezTo>
                  <a:pt x="629851" y="4511612"/>
                  <a:pt x="866356" y="4767167"/>
                  <a:pt x="1138962" y="4988910"/>
                </a:cubicBezTo>
                <a:cubicBezTo>
                  <a:pt x="1207161" y="5044345"/>
                  <a:pt x="1277008" y="5096990"/>
                  <a:pt x="1348512" y="5146834"/>
                </a:cubicBezTo>
                <a:lnTo>
                  <a:pt x="1422712" y="5146834"/>
                </a:lnTo>
                <a:cubicBezTo>
                  <a:pt x="1043426" y="4892802"/>
                  <a:pt x="724720" y="4577334"/>
                  <a:pt x="480594" y="4187952"/>
                </a:cubicBezTo>
                <a:cubicBezTo>
                  <a:pt x="452019" y="4141851"/>
                  <a:pt x="423444" y="4095179"/>
                  <a:pt x="398679" y="4046125"/>
                </a:cubicBezTo>
                <a:cubicBezTo>
                  <a:pt x="407442" y="4043267"/>
                  <a:pt x="409156" y="4048982"/>
                  <a:pt x="411823" y="4053078"/>
                </a:cubicBezTo>
                <a:cubicBezTo>
                  <a:pt x="683572" y="4484656"/>
                  <a:pt x="1033139" y="4842701"/>
                  <a:pt x="1439380" y="5147405"/>
                </a:cubicBezTo>
                <a:lnTo>
                  <a:pt x="5710010" y="5150263"/>
                </a:lnTo>
                <a:cubicBezTo>
                  <a:pt x="5810594" y="5075482"/>
                  <a:pt x="5907272" y="4995587"/>
                  <a:pt x="5999665" y="4910900"/>
                </a:cubicBezTo>
                <a:cubicBezTo>
                  <a:pt x="6418765" y="4526661"/>
                  <a:pt x="6746901" y="4078129"/>
                  <a:pt x="6954165" y="3545777"/>
                </a:cubicBezTo>
                <a:cubicBezTo>
                  <a:pt x="7048234" y="3306175"/>
                  <a:pt x="7109956" y="3055115"/>
                  <a:pt x="7137712" y="2799207"/>
                </a:cubicBezTo>
                <a:cubicBezTo>
                  <a:pt x="7139236" y="2784920"/>
                  <a:pt x="7141046" y="2770632"/>
                  <a:pt x="7142951" y="2754535"/>
                </a:cubicBezTo>
                <a:cubicBezTo>
                  <a:pt x="7151714" y="2760440"/>
                  <a:pt x="7149237" y="2768441"/>
                  <a:pt x="7149428" y="2774823"/>
                </a:cubicBezTo>
                <a:cubicBezTo>
                  <a:pt x="7156743" y="3007967"/>
                  <a:pt x="7128777" y="3240881"/>
                  <a:pt x="7066465" y="3465672"/>
                </a:cubicBezTo>
                <a:cubicBezTo>
                  <a:pt x="6952165" y="3878580"/>
                  <a:pt x="6737948" y="4235863"/>
                  <a:pt x="6452578" y="4552760"/>
                </a:cubicBezTo>
                <a:cubicBezTo>
                  <a:pt x="6244553" y="4783836"/>
                  <a:pt x="6008809" y="4980242"/>
                  <a:pt x="5752110" y="5150263"/>
                </a:cubicBezTo>
                <a:lnTo>
                  <a:pt x="5827643" y="5150263"/>
                </a:lnTo>
                <a:cubicBezTo>
                  <a:pt x="6136539" y="4938904"/>
                  <a:pt x="6412192" y="4689348"/>
                  <a:pt x="6642793" y="4389406"/>
                </a:cubicBezTo>
                <a:cubicBezTo>
                  <a:pt x="6851295" y="4118324"/>
                  <a:pt x="7009125" y="3820859"/>
                  <a:pt x="7102469" y="3490817"/>
                </a:cubicBezTo>
                <a:cubicBezTo>
                  <a:pt x="7148646" y="3327473"/>
                  <a:pt x="7177069" y="3159624"/>
                  <a:pt x="7187242" y="2990183"/>
                </a:cubicBezTo>
                <a:cubicBezTo>
                  <a:pt x="7187623" y="2984087"/>
                  <a:pt x="7182384" y="2642330"/>
                  <a:pt x="7178288" y="2604802"/>
                </a:cubicBezTo>
                <a:close/>
                <a:moveTo>
                  <a:pt x="6342565" y="441389"/>
                </a:moveTo>
                <a:cubicBezTo>
                  <a:pt x="6829797" y="986533"/>
                  <a:pt x="7091135" y="1624422"/>
                  <a:pt x="7126567" y="2355056"/>
                </a:cubicBezTo>
                <a:cubicBezTo>
                  <a:pt x="7001123" y="1661827"/>
                  <a:pt x="6756426" y="1017365"/>
                  <a:pt x="6342565" y="441389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F84E5E5-B383-F424-6B8E-1123C2CAB3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8716" y="955309"/>
            <a:ext cx="7074568" cy="289897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Now for the 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5CF0FC-54A5-5F26-D193-F364B4DB89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34916" y="4533813"/>
            <a:ext cx="6930189" cy="938463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Thanks for Listening!</a:t>
            </a:r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41F77738-2AF0-4750-A0C7-F97C2C1759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17349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41275" cap="rnd">
            <a:solidFill>
              <a:srgbClr val="FFFFFF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7839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7" name="Rectangle 66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Long shot of a building&#10;&#10;Description automatically generated">
            <a:extLst>
              <a:ext uri="{FF2B5EF4-FFF2-40B4-BE49-F238E27FC236}">
                <a16:creationId xmlns:a16="http://schemas.microsoft.com/office/drawing/2014/main" id="{06EAC678-4821-68FB-54A3-92D10028B0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807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69" name="Rectangle 68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C1EB8A-56DB-6C1A-46F3-7C95CFCCA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/>
              <a:t>What Is 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DD6861-B1DF-7D7F-6752-F2CD52DC76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>
            <a:normAutofit/>
          </a:bodyPr>
          <a:lstStyle/>
          <a:p>
            <a:r>
              <a:rPr lang="en-US" sz="1600"/>
              <a:t>High school management system</a:t>
            </a:r>
          </a:p>
          <a:p>
            <a:r>
              <a:rPr lang="en-US" sz="1600"/>
              <a:t> Support administrators, teachers, and students manage various aspects of the school's operations</a:t>
            </a:r>
          </a:p>
          <a:p>
            <a:pPr lvl="1"/>
            <a:r>
              <a:rPr lang="en-US" sz="1600"/>
              <a:t>class enrollment</a:t>
            </a:r>
          </a:p>
          <a:p>
            <a:pPr lvl="1"/>
            <a:r>
              <a:rPr lang="en-US" sz="1600"/>
              <a:t>Grading</a:t>
            </a:r>
          </a:p>
          <a:p>
            <a:pPr lvl="1"/>
            <a:r>
              <a:rPr lang="en-US" sz="1600"/>
              <a:t>club memberships</a:t>
            </a:r>
          </a:p>
          <a:p>
            <a:pPr lvl="1"/>
            <a:r>
              <a:rPr lang="en-US" sz="1600"/>
              <a:t>faculty management</a:t>
            </a:r>
          </a:p>
          <a:p>
            <a:r>
              <a:rPr lang="en-US" sz="1600"/>
              <a:t>The system will have three main user roles: </a:t>
            </a:r>
          </a:p>
          <a:p>
            <a:pPr lvl="1"/>
            <a:r>
              <a:rPr lang="en-US" sz="1600"/>
              <a:t>Student</a:t>
            </a:r>
          </a:p>
          <a:p>
            <a:pPr lvl="1"/>
            <a:r>
              <a:rPr lang="en-US" sz="1600"/>
              <a:t>Teacher</a:t>
            </a:r>
          </a:p>
          <a:p>
            <a:pPr lvl="1"/>
            <a:r>
              <a:rPr lang="en-US" sz="1600"/>
              <a:t>Administrator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19D136-4B44-31A6-AA34-6CF9FCCD7BBE}"/>
              </a:ext>
            </a:extLst>
          </p:cNvPr>
          <p:cNvSpPr txBox="1"/>
          <p:nvPr/>
        </p:nvSpPr>
        <p:spPr>
          <a:xfrm>
            <a:off x="9759922" y="6657945"/>
            <a:ext cx="2432076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commons.wikimedia.org/wiki/File:Staples_High_School,_Westport,_CT.jpg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7916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288C5-F95B-9AFF-490A-1D19C67AD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US" sz="5000"/>
              <a:t>Primary Use Case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E0D489-A444-0464-BD30-9DE78FD0F9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en-US" sz="2000"/>
              <a:t>Students viewing grades</a:t>
            </a:r>
          </a:p>
          <a:p>
            <a:pPr marL="800100" lvl="1" indent="-342900" fontAlgn="base">
              <a:buFont typeface="+mj-lt"/>
              <a:buAutoNum type="arabicPeriod"/>
              <a:tabLst>
                <a:tab pos="457200" algn="l"/>
              </a:tabLst>
            </a:pPr>
            <a:r>
              <a:rPr lang="en-US" sz="2000"/>
              <a:t>The student logs into the system.</a:t>
            </a:r>
          </a:p>
          <a:p>
            <a:pPr marL="800100" lvl="1" indent="-342900" fontAlgn="base">
              <a:buFont typeface="+mj-lt"/>
              <a:buAutoNum type="arabicPeriod"/>
              <a:tabLst>
                <a:tab pos="457200" algn="l"/>
              </a:tabLst>
            </a:pPr>
            <a:r>
              <a:rPr lang="en-US" sz="2000"/>
              <a:t>The student navigates to the View Classes use case, which displays all available classes.</a:t>
            </a:r>
          </a:p>
          <a:p>
            <a:pPr marL="800100" lvl="1" indent="-342900" fontAlgn="base">
              <a:buFont typeface="+mj-lt"/>
              <a:buAutoNum type="arabicPeriod"/>
              <a:tabLst>
                <a:tab pos="457200" algn="l"/>
              </a:tabLst>
            </a:pPr>
            <a:r>
              <a:rPr lang="en-US" sz="2000"/>
              <a:t>The student selects a specific class from the list.</a:t>
            </a:r>
          </a:p>
          <a:p>
            <a:pPr marL="800100" lvl="1" indent="-342900" fontAlgn="base">
              <a:buFont typeface="+mj-lt"/>
              <a:buAutoNum type="arabicPeriod"/>
              <a:tabLst>
                <a:tab pos="457200" algn="l"/>
              </a:tabLst>
            </a:pPr>
            <a:r>
              <a:rPr lang="en-US" sz="2000"/>
              <a:t>The teacher has used the Assign Grades use case, the student can see their grade for that class</a:t>
            </a:r>
          </a:p>
        </p:txBody>
      </p:sp>
      <p:pic>
        <p:nvPicPr>
          <p:cNvPr id="5" name="Picture 4" descr="A group of colorful circles with letters&#10;&#10;Description automatically generated">
            <a:extLst>
              <a:ext uri="{FF2B5EF4-FFF2-40B4-BE49-F238E27FC236}">
                <a16:creationId xmlns:a16="http://schemas.microsoft.com/office/drawing/2014/main" id="{74083113-57B6-55C2-DE8B-33D73725CD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099048" y="842814"/>
            <a:ext cx="5458968" cy="51723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52C32BF-8C8B-3251-3880-F91FA6408288}"/>
              </a:ext>
            </a:extLst>
          </p:cNvPr>
          <p:cNvSpPr txBox="1"/>
          <p:nvPr/>
        </p:nvSpPr>
        <p:spPr>
          <a:xfrm>
            <a:off x="9103498" y="5815131"/>
            <a:ext cx="2454518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cft.vanderbilt.edu/2012/09/grading-workshop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 tooltip="https://creativecommons.org/licenses/by-nc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38435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84DB0-903E-BAB4-9741-CE63D83DCB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3816095" cy="1938076"/>
          </a:xfrm>
        </p:spPr>
        <p:txBody>
          <a:bodyPr>
            <a:normAutofit/>
          </a:bodyPr>
          <a:lstStyle/>
          <a:p>
            <a:r>
              <a:rPr lang="en-US"/>
              <a:t>More Student Use Cases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973EC6-7D17-D3F5-E8A2-9CF55C40B3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482589"/>
            <a:ext cx="3816096" cy="3694373"/>
          </a:xfrm>
        </p:spPr>
        <p:txBody>
          <a:bodyPr>
            <a:normAutofit/>
          </a:bodyPr>
          <a:lstStyle/>
          <a:p>
            <a:pPr marL="342900" marR="0" lvl="0" indent="-342900" fontAlgn="base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2000"/>
              <a:t>View Classes</a:t>
            </a:r>
          </a:p>
          <a:p>
            <a:pPr marL="342900" marR="0" lvl="0" indent="-342900" fontAlgn="base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2000"/>
              <a:t>Enroll in Classes</a:t>
            </a:r>
          </a:p>
          <a:p>
            <a:pPr marL="342900" marR="0" lvl="0" indent="-342900" fontAlgn="base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2000"/>
              <a:t>View Clubs</a:t>
            </a:r>
          </a:p>
          <a:p>
            <a:pPr marL="342900" marR="0" lvl="0" indent="-342900" fontAlgn="base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2000"/>
              <a:t>Join Clubs</a:t>
            </a:r>
          </a:p>
        </p:txBody>
      </p:sp>
      <p:pic>
        <p:nvPicPr>
          <p:cNvPr id="8" name="Picture 7" descr="A group of young men working on a project&#10;&#10;Description automatically generated">
            <a:extLst>
              <a:ext uri="{FF2B5EF4-FFF2-40B4-BE49-F238E27FC236}">
                <a16:creationId xmlns:a16="http://schemas.microsoft.com/office/drawing/2014/main" id="{CA6180CE-ECB5-598B-0BFC-F78169BDF4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995" r="-1" b="9059"/>
          <a:stretch/>
        </p:blipFill>
        <p:spPr>
          <a:xfrm>
            <a:off x="4904316" y="-4"/>
            <a:ext cx="7287684" cy="3694372"/>
          </a:xfrm>
          <a:custGeom>
            <a:avLst/>
            <a:gdLst/>
            <a:ahLst/>
            <a:cxnLst/>
            <a:rect l="l" t="t" r="r" b="b"/>
            <a:pathLst>
              <a:path w="7287684" h="3694372">
                <a:moveTo>
                  <a:pt x="1047969" y="0"/>
                </a:moveTo>
                <a:lnTo>
                  <a:pt x="7287684" y="0"/>
                </a:lnTo>
                <a:lnTo>
                  <a:pt x="7287684" y="814388"/>
                </a:lnTo>
                <a:lnTo>
                  <a:pt x="7287684" y="3694372"/>
                </a:lnTo>
                <a:lnTo>
                  <a:pt x="471411" y="3694372"/>
                </a:lnTo>
                <a:lnTo>
                  <a:pt x="470992" y="3686621"/>
                </a:lnTo>
                <a:cubicBezTo>
                  <a:pt x="458999" y="3642419"/>
                  <a:pt x="427907" y="3602236"/>
                  <a:pt x="376383" y="3554015"/>
                </a:cubicBezTo>
                <a:cubicBezTo>
                  <a:pt x="315976" y="3500438"/>
                  <a:pt x="255568" y="3454003"/>
                  <a:pt x="170288" y="3407569"/>
                </a:cubicBezTo>
                <a:cubicBezTo>
                  <a:pt x="365723" y="3382565"/>
                  <a:pt x="163181" y="3296841"/>
                  <a:pt x="230695" y="3243263"/>
                </a:cubicBezTo>
                <a:cubicBezTo>
                  <a:pt x="369276" y="3221831"/>
                  <a:pt x="479431" y="3393282"/>
                  <a:pt x="667759" y="3343275"/>
                </a:cubicBezTo>
                <a:cubicBezTo>
                  <a:pt x="440344" y="3196828"/>
                  <a:pt x="184501" y="3150393"/>
                  <a:pt x="17493" y="2953940"/>
                </a:cubicBezTo>
                <a:cubicBezTo>
                  <a:pt x="56580" y="2911078"/>
                  <a:pt x="95667" y="2953940"/>
                  <a:pt x="127647" y="2936081"/>
                </a:cubicBezTo>
                <a:cubicBezTo>
                  <a:pt x="127647" y="2925365"/>
                  <a:pt x="500751" y="2993232"/>
                  <a:pt x="522071" y="2714625"/>
                </a:cubicBezTo>
                <a:cubicBezTo>
                  <a:pt x="529178" y="2714625"/>
                  <a:pt x="536285" y="2714625"/>
                  <a:pt x="543391" y="2703909"/>
                </a:cubicBezTo>
                <a:cubicBezTo>
                  <a:pt x="582478" y="2664619"/>
                  <a:pt x="546945" y="2571750"/>
                  <a:pt x="610905" y="2564606"/>
                </a:cubicBezTo>
                <a:cubicBezTo>
                  <a:pt x="681973" y="2557462"/>
                  <a:pt x="749487" y="2525315"/>
                  <a:pt x="824107" y="2543175"/>
                </a:cubicBezTo>
                <a:cubicBezTo>
                  <a:pt x="880961" y="2557462"/>
                  <a:pt x="941368" y="2575322"/>
                  <a:pt x="1001776" y="2575322"/>
                </a:cubicBezTo>
                <a:cubicBezTo>
                  <a:pt x="1065736" y="2575322"/>
                  <a:pt x="1154570" y="2696766"/>
                  <a:pt x="1193658" y="2536031"/>
                </a:cubicBezTo>
                <a:cubicBezTo>
                  <a:pt x="1193658" y="2528888"/>
                  <a:pt x="1303812" y="2546747"/>
                  <a:pt x="1364219" y="2553891"/>
                </a:cubicBezTo>
                <a:cubicBezTo>
                  <a:pt x="1413966" y="2561035"/>
                  <a:pt x="1474374" y="2593181"/>
                  <a:pt x="1509907" y="2528888"/>
                </a:cubicBezTo>
                <a:cubicBezTo>
                  <a:pt x="1527674" y="2489596"/>
                  <a:pt x="1442393" y="2418159"/>
                  <a:pt x="1367772" y="2411015"/>
                </a:cubicBezTo>
                <a:cubicBezTo>
                  <a:pt x="1300259" y="2403872"/>
                  <a:pt x="1232745" y="2396728"/>
                  <a:pt x="1168784" y="2411015"/>
                </a:cubicBezTo>
                <a:cubicBezTo>
                  <a:pt x="1090610" y="2428875"/>
                  <a:pt x="1047969" y="2400300"/>
                  <a:pt x="1026649" y="2336007"/>
                </a:cubicBezTo>
                <a:cubicBezTo>
                  <a:pt x="1001776" y="2268141"/>
                  <a:pt x="955582" y="2232422"/>
                  <a:pt x="891621" y="2200275"/>
                </a:cubicBezTo>
                <a:cubicBezTo>
                  <a:pt x="735273" y="2121694"/>
                  <a:pt x="586032" y="2028825"/>
                  <a:pt x="415470" y="1982390"/>
                </a:cubicBezTo>
                <a:cubicBezTo>
                  <a:pt x="383490" y="1975246"/>
                  <a:pt x="344403" y="1960959"/>
                  <a:pt x="330189" y="1900238"/>
                </a:cubicBezTo>
                <a:cubicBezTo>
                  <a:pt x="792127" y="1993106"/>
                  <a:pt x="1211424" y="2232422"/>
                  <a:pt x="1687576" y="2218135"/>
                </a:cubicBezTo>
                <a:cubicBezTo>
                  <a:pt x="1559654" y="2143125"/>
                  <a:pt x="1406860" y="2139554"/>
                  <a:pt x="1268278" y="2085975"/>
                </a:cubicBezTo>
                <a:cubicBezTo>
                  <a:pt x="1367772" y="2046685"/>
                  <a:pt x="1460160" y="2089547"/>
                  <a:pt x="1552548" y="2110978"/>
                </a:cubicBezTo>
                <a:cubicBezTo>
                  <a:pt x="1630722" y="2128837"/>
                  <a:pt x="1701789" y="2132410"/>
                  <a:pt x="1708896" y="2021681"/>
                </a:cubicBezTo>
                <a:cubicBezTo>
                  <a:pt x="1708896" y="2010965"/>
                  <a:pt x="1708896" y="2003821"/>
                  <a:pt x="1708896" y="1993106"/>
                </a:cubicBezTo>
                <a:cubicBezTo>
                  <a:pt x="1680469" y="1946672"/>
                  <a:pt x="1641382" y="1925240"/>
                  <a:pt x="1591635" y="1910953"/>
                </a:cubicBezTo>
                <a:cubicBezTo>
                  <a:pt x="1563208" y="1903809"/>
                  <a:pt x="1524121" y="1889522"/>
                  <a:pt x="1524121" y="1857375"/>
                </a:cubicBezTo>
                <a:cubicBezTo>
                  <a:pt x="1527674" y="1735931"/>
                  <a:pt x="1431733" y="1700212"/>
                  <a:pt x="1339346" y="1664493"/>
                </a:cubicBezTo>
                <a:cubicBezTo>
                  <a:pt x="1389093" y="1603772"/>
                  <a:pt x="1431733" y="1646635"/>
                  <a:pt x="1470820" y="1643062"/>
                </a:cubicBezTo>
                <a:cubicBezTo>
                  <a:pt x="1495694" y="1639491"/>
                  <a:pt x="1520567" y="1635919"/>
                  <a:pt x="1520567" y="1603772"/>
                </a:cubicBezTo>
                <a:cubicBezTo>
                  <a:pt x="1520567" y="1578769"/>
                  <a:pt x="1509907" y="1546622"/>
                  <a:pt x="1485034" y="1546622"/>
                </a:cubicBezTo>
                <a:cubicBezTo>
                  <a:pt x="1328686" y="1543050"/>
                  <a:pt x="1239851" y="1371600"/>
                  <a:pt x="1076396" y="1371600"/>
                </a:cubicBezTo>
                <a:cubicBezTo>
                  <a:pt x="976902" y="1371600"/>
                  <a:pt x="1126144" y="1275159"/>
                  <a:pt x="1044416" y="1235869"/>
                </a:cubicBezTo>
                <a:cubicBezTo>
                  <a:pt x="1026649" y="1225153"/>
                  <a:pt x="1094163" y="1210866"/>
                  <a:pt x="1122590" y="1214437"/>
                </a:cubicBezTo>
                <a:cubicBezTo>
                  <a:pt x="1151017" y="1218009"/>
                  <a:pt x="1175891" y="1243013"/>
                  <a:pt x="1211424" y="1225153"/>
                </a:cubicBezTo>
                <a:cubicBezTo>
                  <a:pt x="1229191" y="1160860"/>
                  <a:pt x="1182997" y="1135856"/>
                  <a:pt x="1140357" y="1117997"/>
                </a:cubicBezTo>
                <a:cubicBezTo>
                  <a:pt x="1047969" y="1075135"/>
                  <a:pt x="955582" y="1025129"/>
                  <a:pt x="852534" y="1010841"/>
                </a:cubicBezTo>
                <a:cubicBezTo>
                  <a:pt x="817001" y="1007269"/>
                  <a:pt x="795680" y="989409"/>
                  <a:pt x="799234" y="953690"/>
                </a:cubicBezTo>
                <a:cubicBezTo>
                  <a:pt x="806340" y="907256"/>
                  <a:pt x="841874" y="921544"/>
                  <a:pt x="870301" y="925115"/>
                </a:cubicBezTo>
                <a:cubicBezTo>
                  <a:pt x="888068" y="928688"/>
                  <a:pt x="905835" y="939403"/>
                  <a:pt x="923602" y="914400"/>
                </a:cubicBezTo>
                <a:cubicBezTo>
                  <a:pt x="611794" y="724198"/>
                  <a:pt x="409919" y="684684"/>
                  <a:pt x="132090" y="589415"/>
                </a:cubicBezTo>
                <a:lnTo>
                  <a:pt x="31922" y="552917"/>
                </a:lnTo>
                <a:lnTo>
                  <a:pt x="26859" y="541335"/>
                </a:lnTo>
                <a:cubicBezTo>
                  <a:pt x="20137" y="534929"/>
                  <a:pt x="8953" y="532232"/>
                  <a:pt x="0" y="527681"/>
                </a:cubicBezTo>
                <a:cubicBezTo>
                  <a:pt x="5969" y="516305"/>
                  <a:pt x="7617" y="502963"/>
                  <a:pt x="17905" y="493550"/>
                </a:cubicBezTo>
                <a:cubicBezTo>
                  <a:pt x="23947" y="488022"/>
                  <a:pt x="35344" y="487159"/>
                  <a:pt x="44763" y="486724"/>
                </a:cubicBezTo>
                <a:lnTo>
                  <a:pt x="165722" y="483650"/>
                </a:lnTo>
                <a:lnTo>
                  <a:pt x="193385" y="498723"/>
                </a:lnTo>
                <a:cubicBezTo>
                  <a:pt x="210263" y="511671"/>
                  <a:pt x="227142" y="525066"/>
                  <a:pt x="315976" y="535781"/>
                </a:cubicBezTo>
                <a:cubicBezTo>
                  <a:pt x="401257" y="546497"/>
                  <a:pt x="479431" y="582216"/>
                  <a:pt x="575372" y="525066"/>
                </a:cubicBezTo>
                <a:cubicBezTo>
                  <a:pt x="639332" y="485775"/>
                  <a:pt x="742380" y="528637"/>
                  <a:pt x="820554" y="560785"/>
                </a:cubicBezTo>
                <a:cubicBezTo>
                  <a:pt x="884515" y="589360"/>
                  <a:pt x="948475" y="596503"/>
                  <a:pt x="1033756" y="560785"/>
                </a:cubicBezTo>
                <a:cubicBezTo>
                  <a:pt x="955582" y="539354"/>
                  <a:pt x="895175" y="521494"/>
                  <a:pt x="834767" y="507206"/>
                </a:cubicBezTo>
                <a:cubicBezTo>
                  <a:pt x="785020" y="496491"/>
                  <a:pt x="756593" y="471488"/>
                  <a:pt x="760147" y="417909"/>
                </a:cubicBezTo>
                <a:cubicBezTo>
                  <a:pt x="760147" y="389334"/>
                  <a:pt x="749487" y="350044"/>
                  <a:pt x="785020" y="335757"/>
                </a:cubicBezTo>
                <a:cubicBezTo>
                  <a:pt x="813447" y="321469"/>
                  <a:pt x="852534" y="335757"/>
                  <a:pt x="866748" y="360759"/>
                </a:cubicBezTo>
                <a:cubicBezTo>
                  <a:pt x="884515" y="407194"/>
                  <a:pt x="902281" y="450056"/>
                  <a:pt x="962689" y="453629"/>
                </a:cubicBezTo>
                <a:cubicBezTo>
                  <a:pt x="1044416" y="460771"/>
                  <a:pt x="998222" y="432197"/>
                  <a:pt x="984009" y="396478"/>
                </a:cubicBezTo>
                <a:cubicBezTo>
                  <a:pt x="969795" y="357188"/>
                  <a:pt x="1012436" y="346472"/>
                  <a:pt x="1040863" y="353615"/>
                </a:cubicBezTo>
                <a:cubicBezTo>
                  <a:pt x="1147464" y="385763"/>
                  <a:pt x="1257618" y="328613"/>
                  <a:pt x="1367772" y="375047"/>
                </a:cubicBezTo>
                <a:cubicBezTo>
                  <a:pt x="1339346" y="260747"/>
                  <a:pt x="1278938" y="210741"/>
                  <a:pt x="1151017" y="192881"/>
                </a:cubicBezTo>
                <a:cubicBezTo>
                  <a:pt x="1104823" y="189310"/>
                  <a:pt x="1055076" y="196453"/>
                  <a:pt x="1012436" y="164306"/>
                </a:cubicBezTo>
                <a:cubicBezTo>
                  <a:pt x="987562" y="146447"/>
                  <a:pt x="962689" y="125016"/>
                  <a:pt x="980456" y="89297"/>
                </a:cubicBezTo>
                <a:cubicBezTo>
                  <a:pt x="991116" y="64294"/>
                  <a:pt x="1019542" y="64294"/>
                  <a:pt x="1044416" y="71437"/>
                </a:cubicBezTo>
                <a:cubicBezTo>
                  <a:pt x="1147464" y="110728"/>
                  <a:pt x="1257618" y="121444"/>
                  <a:pt x="1364219" y="135731"/>
                </a:cubicBezTo>
                <a:cubicBezTo>
                  <a:pt x="1381986" y="139303"/>
                  <a:pt x="1399753" y="146447"/>
                  <a:pt x="1417520" y="110728"/>
                </a:cubicBezTo>
                <a:cubicBezTo>
                  <a:pt x="1293152" y="78581"/>
                  <a:pt x="1172337" y="35719"/>
                  <a:pt x="1047969" y="0"/>
                </a:cubicBezTo>
                <a:close/>
              </a:path>
            </a:pathLst>
          </a:custGeom>
        </p:spPr>
      </p:pic>
      <p:pic>
        <p:nvPicPr>
          <p:cNvPr id="5" name="Picture 4" descr="A group of people sitting at desks in a classroom&#10;&#10;Description automatically generated">
            <a:extLst>
              <a:ext uri="{FF2B5EF4-FFF2-40B4-BE49-F238E27FC236}">
                <a16:creationId xmlns:a16="http://schemas.microsoft.com/office/drawing/2014/main" id="{72EEF47F-4160-2ECC-1E86-0E65D6B653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t="11896" b="33591"/>
          <a:stretch/>
        </p:blipFill>
        <p:spPr>
          <a:xfrm>
            <a:off x="4726728" y="3802961"/>
            <a:ext cx="7472381" cy="3055043"/>
          </a:xfrm>
          <a:custGeom>
            <a:avLst/>
            <a:gdLst/>
            <a:ahLst/>
            <a:cxnLst/>
            <a:rect l="l" t="t" r="r" b="b"/>
            <a:pathLst>
              <a:path w="7472381" h="3055043">
                <a:moveTo>
                  <a:pt x="638975" y="0"/>
                </a:moveTo>
                <a:lnTo>
                  <a:pt x="7472381" y="0"/>
                </a:lnTo>
                <a:lnTo>
                  <a:pt x="7472381" y="2579984"/>
                </a:lnTo>
                <a:lnTo>
                  <a:pt x="7472381" y="3055043"/>
                </a:lnTo>
                <a:lnTo>
                  <a:pt x="6992676" y="3055043"/>
                </a:lnTo>
                <a:lnTo>
                  <a:pt x="1946893" y="3055043"/>
                </a:lnTo>
                <a:cubicBezTo>
                  <a:pt x="1801205" y="2983605"/>
                  <a:pt x="1662624" y="2897880"/>
                  <a:pt x="1506276" y="2855018"/>
                </a:cubicBezTo>
                <a:cubicBezTo>
                  <a:pt x="1399675" y="2826443"/>
                  <a:pt x="1296627" y="2776437"/>
                  <a:pt x="1314394" y="2626417"/>
                </a:cubicBezTo>
                <a:cubicBezTo>
                  <a:pt x="1317947" y="2583555"/>
                  <a:pt x="1289520" y="2551409"/>
                  <a:pt x="1246880" y="2562124"/>
                </a:cubicBezTo>
                <a:cubicBezTo>
                  <a:pt x="1165153" y="2583555"/>
                  <a:pt x="1126065" y="2522833"/>
                  <a:pt x="1079872" y="2476399"/>
                </a:cubicBezTo>
                <a:cubicBezTo>
                  <a:pt x="998144" y="2394247"/>
                  <a:pt x="919970" y="2308520"/>
                  <a:pt x="788495" y="2294233"/>
                </a:cubicBezTo>
                <a:cubicBezTo>
                  <a:pt x="813369" y="2229939"/>
                  <a:pt x="856009" y="2237083"/>
                  <a:pt x="895097" y="2251371"/>
                </a:cubicBezTo>
                <a:cubicBezTo>
                  <a:pt x="998144" y="2287090"/>
                  <a:pt x="1101192" y="2326380"/>
                  <a:pt x="1204239" y="2362099"/>
                </a:cubicBezTo>
                <a:cubicBezTo>
                  <a:pt x="1271754" y="2383530"/>
                  <a:pt x="1339267" y="2415677"/>
                  <a:pt x="1428102" y="2390674"/>
                </a:cubicBezTo>
                <a:cubicBezTo>
                  <a:pt x="1349928" y="2262087"/>
                  <a:pt x="1218453" y="2237083"/>
                  <a:pt x="1111852" y="2197793"/>
                </a:cubicBezTo>
                <a:cubicBezTo>
                  <a:pt x="980377" y="2147787"/>
                  <a:pt x="902203" y="2054918"/>
                  <a:pt x="806262" y="1947762"/>
                </a:cubicBezTo>
                <a:cubicBezTo>
                  <a:pt x="902203" y="1919187"/>
                  <a:pt x="962610" y="1997768"/>
                  <a:pt x="1040785" y="1994196"/>
                </a:cubicBezTo>
                <a:cubicBezTo>
                  <a:pt x="1044338" y="1983480"/>
                  <a:pt x="1051445" y="1962049"/>
                  <a:pt x="1051445" y="1962049"/>
                </a:cubicBezTo>
                <a:cubicBezTo>
                  <a:pt x="923523" y="1904899"/>
                  <a:pt x="866670" y="1797743"/>
                  <a:pt x="845349" y="1665583"/>
                </a:cubicBezTo>
                <a:cubicBezTo>
                  <a:pt x="838243" y="1597718"/>
                  <a:pt x="792049" y="1576287"/>
                  <a:pt x="745855" y="1544140"/>
                </a:cubicBezTo>
                <a:cubicBezTo>
                  <a:pt x="589507" y="1433411"/>
                  <a:pt x="422499" y="1333399"/>
                  <a:pt x="291024" y="1183381"/>
                </a:cubicBezTo>
                <a:cubicBezTo>
                  <a:pt x="443819" y="1201239"/>
                  <a:pt x="564633" y="1301252"/>
                  <a:pt x="724535" y="1344115"/>
                </a:cubicBezTo>
                <a:cubicBezTo>
                  <a:pt x="596614" y="1179808"/>
                  <a:pt x="429605" y="1094083"/>
                  <a:pt x="276811" y="994071"/>
                </a:cubicBezTo>
                <a:cubicBezTo>
                  <a:pt x="205743" y="947637"/>
                  <a:pt x="141783" y="890486"/>
                  <a:pt x="60055" y="865484"/>
                </a:cubicBezTo>
                <a:cubicBezTo>
                  <a:pt x="31628" y="858340"/>
                  <a:pt x="-18119" y="840481"/>
                  <a:pt x="6755" y="790474"/>
                </a:cubicBezTo>
                <a:cubicBezTo>
                  <a:pt x="28075" y="747612"/>
                  <a:pt x="67162" y="761900"/>
                  <a:pt x="102696" y="772614"/>
                </a:cubicBezTo>
                <a:cubicBezTo>
                  <a:pt x="187976" y="801190"/>
                  <a:pt x="280364" y="801190"/>
                  <a:pt x="397625" y="801190"/>
                </a:cubicBezTo>
                <a:cubicBezTo>
                  <a:pt x="298131" y="665458"/>
                  <a:pt x="116909" y="708321"/>
                  <a:pt x="31628" y="565446"/>
                </a:cubicBezTo>
                <a:cubicBezTo>
                  <a:pt x="138229" y="540444"/>
                  <a:pt x="219957" y="590450"/>
                  <a:pt x="305237" y="601165"/>
                </a:cubicBezTo>
                <a:cubicBezTo>
                  <a:pt x="383412" y="611881"/>
                  <a:pt x="401178" y="586877"/>
                  <a:pt x="383412" y="508296"/>
                </a:cubicBezTo>
                <a:cubicBezTo>
                  <a:pt x="354985" y="386853"/>
                  <a:pt x="397625" y="326130"/>
                  <a:pt x="511333" y="358278"/>
                </a:cubicBezTo>
                <a:cubicBezTo>
                  <a:pt x="617934" y="390424"/>
                  <a:pt x="628594" y="343990"/>
                  <a:pt x="600167" y="276124"/>
                </a:cubicBezTo>
                <a:cubicBezTo>
                  <a:pt x="557527" y="176112"/>
                  <a:pt x="603720" y="97531"/>
                  <a:pt x="635701" y="11805"/>
                </a:cubicBez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CE0646C-F5AE-9F28-B885-682A9C960A39}"/>
              </a:ext>
            </a:extLst>
          </p:cNvPr>
          <p:cNvSpPr txBox="1"/>
          <p:nvPr/>
        </p:nvSpPr>
        <p:spPr>
          <a:xfrm>
            <a:off x="7462624" y="6870700"/>
            <a:ext cx="2291012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5" tooltip="https://www.flickr.com/photos/pagedooley/13905987989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6" tooltip="https://creativecommons.org/licenses/by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</a:t>
            </a:r>
            <a:endParaRPr lang="en-US" sz="700">
              <a:solidFill>
                <a:srgbClr val="FFFFFF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DF13C6-B61C-1B6B-9038-976EA5570184}"/>
              </a:ext>
            </a:extLst>
          </p:cNvPr>
          <p:cNvSpPr txBox="1"/>
          <p:nvPr/>
        </p:nvSpPr>
        <p:spPr>
          <a:xfrm>
            <a:off x="9766336" y="6870700"/>
            <a:ext cx="2425664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www.flickr.com/photos/fabola/3649633409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7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52497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8D436F-9ACD-4C92-AFC8-C934C527A6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tx1">
              <a:alpha val="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90538E0-A884-4E60-A6AB-77D830E2FC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53478" y="0"/>
            <a:ext cx="465738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EE312E-08CD-A108-2CBE-95033C271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1162" y="3050434"/>
            <a:ext cx="3722933" cy="757130"/>
          </a:xfrm>
          <a:ln w="25400" cap="sq">
            <a:solidFill>
              <a:srgbClr val="FFFFFF"/>
            </a:solidFill>
            <a:miter lim="800000"/>
          </a:ln>
        </p:spPr>
        <p:txBody>
          <a:bodyPr wrap="square">
            <a:norm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Other Use Cases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B0D7DD0-1C67-4D4C-9E06-678233DB84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53478" cy="6858000"/>
          </a:xfrm>
          <a:prstGeom prst="rect">
            <a:avLst/>
          </a:prstGeom>
          <a:solidFill>
            <a:srgbClr val="40404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AC2928-3A84-0594-1715-DC6585E5B2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574536" y="640080"/>
            <a:ext cx="5053066" cy="2546604"/>
          </a:xfrm>
        </p:spPr>
        <p:txBody>
          <a:bodyPr>
            <a:normAutofit/>
          </a:bodyPr>
          <a:lstStyle/>
          <a:p>
            <a:r>
              <a:rPr lang="en-US" sz="2000"/>
              <a:t>Teacher</a:t>
            </a:r>
          </a:p>
          <a:p>
            <a:pPr marL="800100" lvl="1" indent="-342900" fontAlgn="base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2000"/>
              <a:t>Receives Bonuses</a:t>
            </a:r>
          </a:p>
          <a:p>
            <a:pPr marL="800100" lvl="1" indent="-342900" fontAlgn="base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2000"/>
              <a:t>Assign Grades</a:t>
            </a:r>
          </a:p>
          <a:p>
            <a:pPr marL="800100" lvl="1" indent="-342900" fontAlgn="base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2000"/>
              <a:t>Advise Clubs</a:t>
            </a:r>
          </a:p>
          <a:p>
            <a:endParaRPr lang="en-US" sz="200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90FC92-31A5-B344-B77F-BCA4B159AF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70204" y="3671315"/>
            <a:ext cx="5057398" cy="2546605"/>
          </a:xfrm>
        </p:spPr>
        <p:txBody>
          <a:bodyPr>
            <a:normAutofit/>
          </a:bodyPr>
          <a:lstStyle/>
          <a:p>
            <a:r>
              <a:rPr lang="en-US" sz="2000"/>
              <a:t>Administrator:</a:t>
            </a:r>
          </a:p>
          <a:p>
            <a:pPr marL="800100" lvl="1" indent="-342900" fontAlgn="base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2000"/>
              <a:t>Manages Faculty</a:t>
            </a:r>
          </a:p>
          <a:p>
            <a:pPr marL="800100" lvl="1" indent="-342900" fontAlgn="base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2000"/>
              <a:t>Manages Students</a:t>
            </a:r>
          </a:p>
          <a:p>
            <a:pPr marL="800100" lvl="1" indent="-342900" fontAlgn="base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2000"/>
              <a:t>Grant Bonuses</a:t>
            </a:r>
          </a:p>
        </p:txBody>
      </p:sp>
    </p:spTree>
    <p:extLst>
      <p:ext uri="{BB962C8B-B14F-4D97-AF65-F5344CB8AC3E}">
        <p14:creationId xmlns:p14="http://schemas.microsoft.com/office/powerpoint/2010/main" val="23438549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5EF17487-C386-4F99-B5EB-4FD3DF423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0DE92DF-4769-4DE9-93FD-EE3127185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0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0B6F9A-DD9B-F326-AE91-02DA1D957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6824" y="643467"/>
            <a:ext cx="4772975" cy="1800526"/>
          </a:xfrm>
        </p:spPr>
        <p:txBody>
          <a:bodyPr>
            <a:normAutofit/>
          </a:bodyPr>
          <a:lstStyle/>
          <a:p>
            <a:r>
              <a:rPr lang="en-US" dirty="0"/>
              <a:t>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5B8B83-CF43-2972-88EA-F2D297AA1A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6824" y="2623381"/>
            <a:ext cx="4772974" cy="3553581"/>
          </a:xfrm>
        </p:spPr>
        <p:txBody>
          <a:bodyPr>
            <a:normAutofit/>
          </a:bodyPr>
          <a:lstStyle/>
          <a:p>
            <a:r>
              <a:rPr lang="en-US" sz="2000" dirty="0"/>
              <a:t>IDE</a:t>
            </a:r>
          </a:p>
          <a:p>
            <a:pPr lvl="1"/>
            <a:r>
              <a:rPr lang="en-US" sz="2000" dirty="0"/>
              <a:t>Visual Studio Code</a:t>
            </a:r>
          </a:p>
          <a:p>
            <a:pPr lvl="1"/>
            <a:r>
              <a:rPr lang="en-US" sz="2000" dirty="0"/>
              <a:t>GitHub </a:t>
            </a:r>
            <a:r>
              <a:rPr lang="en-US" sz="2000" dirty="0" err="1"/>
              <a:t>Codespaces</a:t>
            </a:r>
            <a:endParaRPr lang="en-US" sz="2000" dirty="0"/>
          </a:p>
          <a:p>
            <a:r>
              <a:rPr lang="en-US" sz="2000" dirty="0"/>
              <a:t>Backend</a:t>
            </a:r>
          </a:p>
          <a:p>
            <a:pPr lvl="1"/>
            <a:r>
              <a:rPr lang="en-US" sz="2000" dirty="0"/>
              <a:t>SQLite</a:t>
            </a:r>
          </a:p>
          <a:p>
            <a:r>
              <a:rPr lang="en-US" sz="2000" dirty="0"/>
              <a:t>Frontend</a:t>
            </a:r>
          </a:p>
          <a:p>
            <a:pPr lvl="1"/>
            <a:r>
              <a:rPr lang="en-US" sz="2000" dirty="0"/>
              <a:t>ReactJS</a:t>
            </a:r>
          </a:p>
          <a:p>
            <a:pPr lvl="2"/>
            <a:r>
              <a:rPr lang="en-US" dirty="0" err="1"/>
              <a:t>Mantine</a:t>
            </a:r>
            <a:r>
              <a:rPr lang="en-US" dirty="0"/>
              <a:t> Library</a:t>
            </a:r>
          </a:p>
          <a:p>
            <a:pPr lvl="2"/>
            <a:r>
              <a:rPr lang="en-US" dirty="0"/>
              <a:t>NPM</a:t>
            </a:r>
          </a:p>
        </p:txBody>
      </p:sp>
      <p:pic>
        <p:nvPicPr>
          <p:cNvPr id="8" name="Picture 7" descr="A blue text with a feather&#10;&#10;Description automatically generated">
            <a:extLst>
              <a:ext uri="{FF2B5EF4-FFF2-40B4-BE49-F238E27FC236}">
                <a16:creationId xmlns:a16="http://schemas.microsoft.com/office/drawing/2014/main" id="{B3D29F99-C333-86F1-8BE8-E3123FAEF4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700211" y="1001994"/>
            <a:ext cx="3848322" cy="1827952"/>
          </a:xfrm>
          <a:prstGeom prst="rect">
            <a:avLst/>
          </a:prstGeom>
        </p:spPr>
      </p:pic>
      <p:pic>
        <p:nvPicPr>
          <p:cNvPr id="5" name="Picture 4" descr="A blue and black symbol&#10;&#10;Description automatically generated">
            <a:extLst>
              <a:ext uri="{FF2B5EF4-FFF2-40B4-BE49-F238E27FC236}">
                <a16:creationId xmlns:a16="http://schemas.microsoft.com/office/drawing/2014/main" id="{0AA5A8FF-A03B-BB7B-6796-5A95D3FD5D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8168730" y="3657600"/>
            <a:ext cx="2911284" cy="258551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FEE250-BD39-B077-CEF4-684A03125E85}"/>
              </a:ext>
            </a:extLst>
          </p:cNvPr>
          <p:cNvSpPr txBox="1"/>
          <p:nvPr/>
        </p:nvSpPr>
        <p:spPr>
          <a:xfrm>
            <a:off x="8470004" y="6043055"/>
            <a:ext cx="2610010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5" tooltip="https://damiandeluca.com.ar/5-caracteristicas-de-react-que-deberias-conocer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6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en-US" sz="700">
              <a:solidFill>
                <a:srgbClr val="FFFFFF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2CAD03-12C5-7754-691C-BF299A5ABC4F}"/>
              </a:ext>
            </a:extLst>
          </p:cNvPr>
          <p:cNvSpPr txBox="1"/>
          <p:nvPr/>
        </p:nvSpPr>
        <p:spPr>
          <a:xfrm>
            <a:off x="8959363" y="2629891"/>
            <a:ext cx="2589170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academy.hsoub.com/devops/servers/databases/%D9%85%D9%82%D8%A7%D8%B1%D9%86%D8%A9-%D8%A8%D9%8A%D9%86-%D8%A3%D9%86%D8%B8%D9%85%D8%A9-%D8%A5%D8%AF%D8%A7%D8%B1%D8%A9-%D9%82%D9%88%D8%A7%D8%B9%D8%AF-%D8%A7%D9%84%D8%A8%D9%8A%D8%A7%D9%86%D8%A7%D8%AA-%D8%A7%D9%84%D8%B9%D9%84%D8%A7%D9%82%D9%8A%D8%A9-sqlite-%D9%85%D8%B9-mysql-%D9%85%D8%B9-postgresql-r72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7" tooltip="https://creativecommons.org/licenses/by-nc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47358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9180DE06-7362-4888-AADA-7AADD57AC4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2632ED-F4EA-5596-BDB9-C81F3EBBC3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1384" y="679730"/>
            <a:ext cx="4171994" cy="393272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Use Case Diagram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3AF6A671-C637-4547-85F4-51B6D18813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2218698" y="2733627"/>
            <a:ext cx="1340409" cy="5777807"/>
            <a:chOff x="329184" y="2"/>
            <a:chExt cx="524256" cy="5777807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C575CF26-3D3C-4C5A-A2B7-00432016E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77809"/>
              <a:ext cx="521208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99413ED5-9ED4-4772-BCE4-2BCAE6B12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2"/>
              <a:ext cx="524256" cy="566677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8623" y="372533"/>
            <a:ext cx="6116779" cy="606872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diagram of a student&#10;&#10;Description automatically generated">
            <a:extLst>
              <a:ext uri="{FF2B5EF4-FFF2-40B4-BE49-F238E27FC236}">
                <a16:creationId xmlns:a16="http://schemas.microsoft.com/office/drawing/2014/main" id="{8089D70A-8F21-944D-41CA-27EB7FD671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6182" y="612553"/>
            <a:ext cx="5421660" cy="5632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3691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A79A7CF-01AF-4178-9369-94E0C90EB0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92840A-8BEF-96A7-191D-3F6E7DD66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67909" y="2023110"/>
            <a:ext cx="2469624" cy="28460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ER Diagram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9413ED5-9ED4-4772-BCE4-2BCAE6B12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433973" y="-827233"/>
            <a:ext cx="1715478" cy="85834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2085" y="664308"/>
            <a:ext cx="8082632" cy="560034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diagram of a diagram&#10;&#10;Description automatically generated">
            <a:extLst>
              <a:ext uri="{FF2B5EF4-FFF2-40B4-BE49-F238E27FC236}">
                <a16:creationId xmlns:a16="http://schemas.microsoft.com/office/drawing/2014/main" id="{CAA95EA0-1B7B-3BCF-B860-4C7F712EBD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238" y="1619464"/>
            <a:ext cx="7608304" cy="3690027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90F533E9-6690-41A8-A372-4C6C622D0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950447" y="3392097"/>
            <a:ext cx="1719072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056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946B21-0146-A6BF-76A9-BD28E68270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Relational Schema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7A01D7-A76E-5EA2-9EB2-D48FD48AB7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 lnSpcReduction="10000"/>
          </a:bodyPr>
          <a:lstStyle/>
          <a:p>
            <a:pPr marL="0" marR="0"/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Person(</a:t>
            </a:r>
            <a:r>
              <a:rPr lang="en-US" sz="1500" u="sng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first_name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last_name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phoneNum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email, address, gender, dob)</a:t>
            </a:r>
            <a:endParaRPr lang="en-US" sz="15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Faculty(</a:t>
            </a:r>
            <a:r>
              <a:rPr lang="en-US" sz="1500" u="sng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faculty_id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hire_date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role, salary)</a:t>
            </a:r>
            <a:endParaRPr lang="en-US" sz="15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Student(</a:t>
            </a:r>
            <a:r>
              <a:rPr lang="en-US" sz="1500" u="sng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student_id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guardian, </a:t>
            </a:r>
            <a:r>
              <a:rPr lang="en-US" sz="15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enroll_date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5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Administrator(</a:t>
            </a:r>
            <a:r>
              <a:rPr lang="en-US" sz="1500" u="sng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admin_id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position_title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department, </a:t>
            </a:r>
            <a:r>
              <a:rPr lang="en-US" sz="15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budget_responsibility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5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Teacher(</a:t>
            </a:r>
            <a:r>
              <a:rPr lang="en-US" sz="1500" u="sng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teacher_id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subject, tenure, office)</a:t>
            </a:r>
            <a:endParaRPr lang="en-US" sz="15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Class(</a:t>
            </a:r>
            <a:r>
              <a:rPr lang="en-US" sz="1500" u="sng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class_id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name, </a:t>
            </a:r>
            <a:r>
              <a:rPr lang="en-US" sz="15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teacher_id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subject)</a:t>
            </a:r>
            <a:endParaRPr lang="en-US" sz="15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Grades(</a:t>
            </a:r>
            <a:r>
              <a:rPr lang="en-US" sz="1500" u="sng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grade_id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grade, </a:t>
            </a:r>
            <a:r>
              <a:rPr lang="en-US" sz="15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grade_date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comments)</a:t>
            </a:r>
            <a:endParaRPr lang="en-US" sz="15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Clubs(</a:t>
            </a:r>
            <a:r>
              <a:rPr lang="en-US" sz="1500" u="sng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club_id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teacher_id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name, description, </a:t>
            </a:r>
            <a:r>
              <a:rPr lang="en-US" sz="15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meeting_time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meeting_day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5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Bonuses(</a:t>
            </a:r>
            <a:r>
              <a:rPr lang="en-US" sz="1500" u="sng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bonus_id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date, amount, reason)</a:t>
            </a:r>
            <a:endParaRPr lang="en-US" sz="15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US" sz="15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Teaches(</a:t>
            </a:r>
            <a:r>
              <a:rPr lang="en-US" sz="1500" u="sng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class_id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teacher_id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5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Advises(</a:t>
            </a:r>
            <a:r>
              <a:rPr lang="en-US" sz="1500" u="sng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club_id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teacher_id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5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Attends(</a:t>
            </a:r>
            <a:r>
              <a:rPr lang="en-US" sz="1500" u="sng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student_id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u="sng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class_id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5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Joins(</a:t>
            </a:r>
            <a:r>
              <a:rPr lang="en-US" sz="1500" u="sng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student_id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u="sng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club_id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5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Granted(</a:t>
            </a:r>
            <a:r>
              <a:rPr lang="en-US" sz="1500" u="sng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bonus_id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faculty_id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/>
            <a:r>
              <a:rPr lang="en-US" sz="15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Assign(</a:t>
            </a:r>
            <a:r>
              <a:rPr lang="en-US" sz="1500" u="sng" kern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homework_id</a:t>
            </a:r>
            <a:r>
              <a:rPr lang="en-US" sz="15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kern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class_id</a:t>
            </a:r>
            <a:r>
              <a:rPr lang="en-US" sz="15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/>
            <a:r>
              <a:rPr lang="en-US" sz="1500" kern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DoesHomework</a:t>
            </a:r>
            <a:r>
              <a:rPr lang="en-US" sz="15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500" u="sng" kern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homework_id</a:t>
            </a:r>
            <a:r>
              <a:rPr lang="en-US" sz="15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u="sng" kern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student_id</a:t>
            </a:r>
            <a:r>
              <a:rPr lang="en-US" sz="15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grade)</a:t>
            </a:r>
          </a:p>
        </p:txBody>
      </p:sp>
    </p:spTree>
    <p:extLst>
      <p:ext uri="{BB962C8B-B14F-4D97-AF65-F5344CB8AC3E}">
        <p14:creationId xmlns:p14="http://schemas.microsoft.com/office/powerpoint/2010/main" val="20195942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</TotalTime>
  <Words>439</Words>
  <Application>Microsoft Macintosh PowerPoint</Application>
  <PresentationFormat>Widescreen</PresentationFormat>
  <Paragraphs>72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Aptos</vt:lpstr>
      <vt:lpstr>Aptos Display</vt:lpstr>
      <vt:lpstr>Arial</vt:lpstr>
      <vt:lpstr>Calibri</vt:lpstr>
      <vt:lpstr>Symbol</vt:lpstr>
      <vt:lpstr>Times New Roman</vt:lpstr>
      <vt:lpstr>Office Theme</vt:lpstr>
      <vt:lpstr>CubCourses</vt:lpstr>
      <vt:lpstr>What Is It?</vt:lpstr>
      <vt:lpstr>Primary Use Case</vt:lpstr>
      <vt:lpstr>More Student Use Cases</vt:lpstr>
      <vt:lpstr>Other Use Cases</vt:lpstr>
      <vt:lpstr>Implementation</vt:lpstr>
      <vt:lpstr>Use Case Diagram</vt:lpstr>
      <vt:lpstr>ER Diagram</vt:lpstr>
      <vt:lpstr>Relational Schema</vt:lpstr>
      <vt:lpstr>Now for the 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Akhil Devarasetty</dc:creator>
  <cp:lastModifiedBy>Akhil Devarasetty</cp:lastModifiedBy>
  <cp:revision>2</cp:revision>
  <dcterms:created xsi:type="dcterms:W3CDTF">2024-10-21T02:17:58Z</dcterms:created>
  <dcterms:modified xsi:type="dcterms:W3CDTF">2024-12-09T06:08:29Z</dcterms:modified>
</cp:coreProperties>
</file>

<file path=docProps/thumbnail.jpeg>
</file>